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年推移グラフ（</a:t>
            </a:r>
            <a:r>
              <a:rPr lang="en-US" altLang="ja-JP"/>
              <a:t>FA</a:t>
            </a:r>
            <a:r>
              <a:rPr lang="ja-JP" altLang="en-US"/>
              <a:t>における撮像、画像処理技術）　</a:t>
            </a:r>
            <a:r>
              <a:rPr lang="en-US" altLang="ja-JP"/>
              <a:t>※</a:t>
            </a:r>
            <a:r>
              <a:rPr lang="ja-JP" altLang="en-US"/>
              <a:t>出願年基準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'マップ１　全体推移'!$A$2</c:f>
              <c:strCache>
                <c:ptCount val="1"/>
                <c:pt idx="0">
                  <c:v>総計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'マップ１　全体推移'!$B$1:$AF$1</c:f>
              <c:strCache>
                <c:ptCount val="31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</c:strCache>
            </c:strRef>
          </c:cat>
          <c:val>
            <c:numRef>
              <c:f>'マップ１　全体推移'!$B$2:$AF$2</c:f>
              <c:numCache>
                <c:formatCode>General</c:formatCode>
                <c:ptCount val="31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7</c:v>
                </c:pt>
                <c:pt idx="8">
                  <c:v>10</c:v>
                </c:pt>
                <c:pt idx="9">
                  <c:v>6</c:v>
                </c:pt>
                <c:pt idx="10">
                  <c:v>23</c:v>
                </c:pt>
                <c:pt idx="11">
                  <c:v>17</c:v>
                </c:pt>
                <c:pt idx="12">
                  <c:v>20</c:v>
                </c:pt>
                <c:pt idx="13">
                  <c:v>31</c:v>
                </c:pt>
                <c:pt idx="14">
                  <c:v>35</c:v>
                </c:pt>
                <c:pt idx="15">
                  <c:v>38</c:v>
                </c:pt>
                <c:pt idx="16">
                  <c:v>29</c:v>
                </c:pt>
                <c:pt idx="17">
                  <c:v>30</c:v>
                </c:pt>
                <c:pt idx="18">
                  <c:v>16</c:v>
                </c:pt>
                <c:pt idx="19">
                  <c:v>19</c:v>
                </c:pt>
                <c:pt idx="20">
                  <c:v>23</c:v>
                </c:pt>
                <c:pt idx="21">
                  <c:v>20</c:v>
                </c:pt>
                <c:pt idx="22">
                  <c:v>9</c:v>
                </c:pt>
                <c:pt idx="23">
                  <c:v>13</c:v>
                </c:pt>
                <c:pt idx="24">
                  <c:v>15</c:v>
                </c:pt>
                <c:pt idx="25">
                  <c:v>9</c:v>
                </c:pt>
                <c:pt idx="26">
                  <c:v>9</c:v>
                </c:pt>
                <c:pt idx="27">
                  <c:v>16</c:v>
                </c:pt>
                <c:pt idx="28">
                  <c:v>15</c:v>
                </c:pt>
                <c:pt idx="29">
                  <c:v>17</c:v>
                </c:pt>
                <c:pt idx="30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375880"/>
        <c:axId val="343376272"/>
      </c:lineChart>
      <c:catAx>
        <c:axId val="34337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376272"/>
        <c:crosses val="autoZero"/>
        <c:auto val="1"/>
        <c:lblAlgn val="ctr"/>
        <c:lblOffset val="100"/>
        <c:noMultiLvlLbl val="0"/>
      </c:catAx>
      <c:valAx>
        <c:axId val="34337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37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 smtClean="0"/>
              <a:t>最近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年間での出願上位企業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'マップ２　約5年での出願上位'!$B$1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'マップ２　約5年での出願上位'!$A$2:$A$11</c:f>
              <c:strCache>
                <c:ptCount val="10"/>
                <c:pt idx="0">
                  <c:v>大日本印刷株式会社</c:v>
                </c:pt>
                <c:pt idx="1">
                  <c:v>株式会社日立製作所</c:v>
                </c:pt>
                <c:pt idx="2">
                  <c:v>オムロン株式会社</c:v>
                </c:pt>
                <c:pt idx="3">
                  <c:v>株式会社日立パワーソリューションズ</c:v>
                </c:pt>
                <c:pt idx="4">
                  <c:v>村田機械株式会社</c:v>
                </c:pt>
                <c:pt idx="5">
                  <c:v>沖電気工業株式会社</c:v>
                </c:pt>
                <c:pt idx="6">
                  <c:v>シクパ　ホルディング　ソシエテ　アノニム</c:v>
                </c:pt>
                <c:pt idx="7">
                  <c:v>富士機械製造株式会社</c:v>
                </c:pt>
                <c:pt idx="8">
                  <c:v>グンゼ株式会社</c:v>
                </c:pt>
                <c:pt idx="9">
                  <c:v>東芝三菱電機産業システム株式会社</c:v>
                </c:pt>
              </c:strCache>
            </c:strRef>
          </c:cat>
          <c:val>
            <c:numRef>
              <c:f>'マップ２　約5年での出願上位'!$B$2:$B$11</c:f>
              <c:numCache>
                <c:formatCode>General</c:formatCode>
                <c:ptCount val="10"/>
                <c:pt idx="1">
                  <c:v>2</c:v>
                </c:pt>
                <c:pt idx="3">
                  <c:v>1</c:v>
                </c:pt>
                <c:pt idx="5">
                  <c:v>1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'マップ２　約5年での出願上位'!$C$1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'マップ２　約5年での出願上位'!$A$2:$A$11</c:f>
              <c:strCache>
                <c:ptCount val="10"/>
                <c:pt idx="0">
                  <c:v>大日本印刷株式会社</c:v>
                </c:pt>
                <c:pt idx="1">
                  <c:v>株式会社日立製作所</c:v>
                </c:pt>
                <c:pt idx="2">
                  <c:v>オムロン株式会社</c:v>
                </c:pt>
                <c:pt idx="3">
                  <c:v>株式会社日立パワーソリューションズ</c:v>
                </c:pt>
                <c:pt idx="4">
                  <c:v>村田機械株式会社</c:v>
                </c:pt>
                <c:pt idx="5">
                  <c:v>沖電気工業株式会社</c:v>
                </c:pt>
                <c:pt idx="6">
                  <c:v>シクパ　ホルディング　ソシエテ　アノニム</c:v>
                </c:pt>
                <c:pt idx="7">
                  <c:v>富士機械製造株式会社</c:v>
                </c:pt>
                <c:pt idx="8">
                  <c:v>グンゼ株式会社</c:v>
                </c:pt>
                <c:pt idx="9">
                  <c:v>東芝三菱電機産業システム株式会社</c:v>
                </c:pt>
              </c:strCache>
            </c:strRef>
          </c:cat>
          <c:val>
            <c:numRef>
              <c:f>'マップ２　約5年での出願上位'!$C$2:$C$11</c:f>
              <c:numCache>
                <c:formatCode>General</c:formatCode>
                <c:ptCount val="10"/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  <c:pt idx="7">
                  <c:v>2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'マップ２　約5年での出願上位'!$D$1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'マップ２　約5年での出願上位'!$A$2:$A$11</c:f>
              <c:strCache>
                <c:ptCount val="10"/>
                <c:pt idx="0">
                  <c:v>大日本印刷株式会社</c:v>
                </c:pt>
                <c:pt idx="1">
                  <c:v>株式会社日立製作所</c:v>
                </c:pt>
                <c:pt idx="2">
                  <c:v>オムロン株式会社</c:v>
                </c:pt>
                <c:pt idx="3">
                  <c:v>株式会社日立パワーソリューションズ</c:v>
                </c:pt>
                <c:pt idx="4">
                  <c:v>村田機械株式会社</c:v>
                </c:pt>
                <c:pt idx="5">
                  <c:v>沖電気工業株式会社</c:v>
                </c:pt>
                <c:pt idx="6">
                  <c:v>シクパ　ホルディング　ソシエテ　アノニム</c:v>
                </c:pt>
                <c:pt idx="7">
                  <c:v>富士機械製造株式会社</c:v>
                </c:pt>
                <c:pt idx="8">
                  <c:v>グンゼ株式会社</c:v>
                </c:pt>
                <c:pt idx="9">
                  <c:v>東芝三菱電機産業システム株式会社</c:v>
                </c:pt>
              </c:strCache>
            </c:strRef>
          </c:cat>
          <c:val>
            <c:numRef>
              <c:f>'マップ２　約5年での出願上位'!$D$2:$D$11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'マップ２　約5年での出願上位'!$E$1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'マップ２　約5年での出願上位'!$A$2:$A$11</c:f>
              <c:strCache>
                <c:ptCount val="10"/>
                <c:pt idx="0">
                  <c:v>大日本印刷株式会社</c:v>
                </c:pt>
                <c:pt idx="1">
                  <c:v>株式会社日立製作所</c:v>
                </c:pt>
                <c:pt idx="2">
                  <c:v>オムロン株式会社</c:v>
                </c:pt>
                <c:pt idx="3">
                  <c:v>株式会社日立パワーソリューションズ</c:v>
                </c:pt>
                <c:pt idx="4">
                  <c:v>村田機械株式会社</c:v>
                </c:pt>
                <c:pt idx="5">
                  <c:v>沖電気工業株式会社</c:v>
                </c:pt>
                <c:pt idx="6">
                  <c:v>シクパ　ホルディング　ソシエテ　アノニム</c:v>
                </c:pt>
                <c:pt idx="7">
                  <c:v>富士機械製造株式会社</c:v>
                </c:pt>
                <c:pt idx="8">
                  <c:v>グンゼ株式会社</c:v>
                </c:pt>
                <c:pt idx="9">
                  <c:v>東芝三菱電機産業システム株式会社</c:v>
                </c:pt>
              </c:strCache>
            </c:strRef>
          </c:cat>
          <c:val>
            <c:numRef>
              <c:f>'マップ２　約5年での出願上位'!$E$2:$E$11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9">
                  <c:v>1</c:v>
                </c:pt>
              </c:numCache>
            </c:numRef>
          </c:val>
        </c:ser>
        <c:ser>
          <c:idx val="4"/>
          <c:order val="4"/>
          <c:tx>
            <c:strRef>
              <c:f>'マップ２　約5年での出願上位'!$F$1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'マップ２　約5年での出願上位'!$A$2:$A$11</c:f>
              <c:strCache>
                <c:ptCount val="10"/>
                <c:pt idx="0">
                  <c:v>大日本印刷株式会社</c:v>
                </c:pt>
                <c:pt idx="1">
                  <c:v>株式会社日立製作所</c:v>
                </c:pt>
                <c:pt idx="2">
                  <c:v>オムロン株式会社</c:v>
                </c:pt>
                <c:pt idx="3">
                  <c:v>株式会社日立パワーソリューションズ</c:v>
                </c:pt>
                <c:pt idx="4">
                  <c:v>村田機械株式会社</c:v>
                </c:pt>
                <c:pt idx="5">
                  <c:v>沖電気工業株式会社</c:v>
                </c:pt>
                <c:pt idx="6">
                  <c:v>シクパ　ホルディング　ソシエテ　アノニム</c:v>
                </c:pt>
                <c:pt idx="7">
                  <c:v>富士機械製造株式会社</c:v>
                </c:pt>
                <c:pt idx="8">
                  <c:v>グンゼ株式会社</c:v>
                </c:pt>
                <c:pt idx="9">
                  <c:v>東芝三菱電機産業システム株式会社</c:v>
                </c:pt>
              </c:strCache>
            </c:strRef>
          </c:cat>
          <c:val>
            <c:numRef>
              <c:f>'マップ２　約5年での出願上位'!$F$2:$F$11</c:f>
              <c:numCache>
                <c:formatCode>General</c:formatCode>
                <c:ptCount val="10"/>
                <c:pt idx="0">
                  <c:v>1</c:v>
                </c:pt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'マップ２　約5年での出願上位'!$G$1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'マップ２　約5年での出願上位'!$A$2:$A$11</c:f>
              <c:strCache>
                <c:ptCount val="10"/>
                <c:pt idx="0">
                  <c:v>大日本印刷株式会社</c:v>
                </c:pt>
                <c:pt idx="1">
                  <c:v>株式会社日立製作所</c:v>
                </c:pt>
                <c:pt idx="2">
                  <c:v>オムロン株式会社</c:v>
                </c:pt>
                <c:pt idx="3">
                  <c:v>株式会社日立パワーソリューションズ</c:v>
                </c:pt>
                <c:pt idx="4">
                  <c:v>村田機械株式会社</c:v>
                </c:pt>
                <c:pt idx="5">
                  <c:v>沖電気工業株式会社</c:v>
                </c:pt>
                <c:pt idx="6">
                  <c:v>シクパ　ホルディング　ソシエテ　アノニム</c:v>
                </c:pt>
                <c:pt idx="7">
                  <c:v>富士機械製造株式会社</c:v>
                </c:pt>
                <c:pt idx="8">
                  <c:v>グンゼ株式会社</c:v>
                </c:pt>
                <c:pt idx="9">
                  <c:v>東芝三菱電機産業システム株式会社</c:v>
                </c:pt>
              </c:strCache>
            </c:strRef>
          </c:cat>
          <c:val>
            <c:numRef>
              <c:f>'マップ２　約5年での出願上位'!$G$2:$G$11</c:f>
              <c:numCache>
                <c:formatCode>General</c:formatCode>
                <c:ptCount val="10"/>
                <c:pt idx="0">
                  <c:v>1</c:v>
                </c:pt>
                <c:pt idx="2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671032"/>
        <c:axId val="342671424"/>
      </c:barChart>
      <c:catAx>
        <c:axId val="342671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671424"/>
        <c:crosses val="autoZero"/>
        <c:auto val="1"/>
        <c:lblAlgn val="ctr"/>
        <c:lblOffset val="100"/>
        <c:noMultiLvlLbl val="0"/>
      </c:catAx>
      <c:valAx>
        <c:axId val="3426714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67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指定出願人　シェア　（系列企業グループ化）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Sheet4!$AF$4</c:f>
              <c:strCache>
                <c:ptCount val="1"/>
                <c:pt idx="0">
                  <c:v>総計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0"/>
              <c:layout>
                <c:manualLayout>
                  <c:x val="-4.1218860084169105E-2"/>
                  <c:y val="7.47123590683240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5372617691839839E-2"/>
                  <c:y val="-3.24500239356872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2.6956972524624083E-2"/>
                  <c:y val="-8.5169778306013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459823742871959E-2"/>
                      <c:h val="5.1886792452830191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0.121061543045844"/>
                  <c:y val="-2.21930041763647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8.2971063298269671E-2"/>
                  <c:y val="9.993231978078212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Sheet4!$A$5:$A$20</c:f>
              <c:strCache>
                <c:ptCount val="16"/>
                <c:pt idx="0">
                  <c:v>日立 </c:v>
                </c:pt>
                <c:pt idx="1">
                  <c:v>東芝 </c:v>
                </c:pt>
                <c:pt idx="2">
                  <c:v>富士通 </c:v>
                </c:pt>
                <c:pt idx="3">
                  <c:v>オムロン </c:v>
                </c:pt>
                <c:pt idx="4">
                  <c:v>富士フイルム </c:v>
                </c:pt>
                <c:pt idx="5">
                  <c:v>三菱 </c:v>
                </c:pt>
                <c:pt idx="6">
                  <c:v>キャノン </c:v>
                </c:pt>
                <c:pt idx="7">
                  <c:v>オリンパス </c:v>
                </c:pt>
                <c:pt idx="8">
                  <c:v>大日本印刷 </c:v>
                </c:pt>
                <c:pt idx="9">
                  <c:v>デンソー </c:v>
                </c:pt>
                <c:pt idx="10">
                  <c:v>カシオ </c:v>
                </c:pt>
                <c:pt idx="11">
                  <c:v>リコー </c:v>
                </c:pt>
                <c:pt idx="12">
                  <c:v>村田機械 </c:v>
                </c:pt>
                <c:pt idx="13">
                  <c:v>横河電気 </c:v>
                </c:pt>
                <c:pt idx="14">
                  <c:v>ファナック </c:v>
                </c:pt>
                <c:pt idx="15">
                  <c:v>ディスコ </c:v>
                </c:pt>
              </c:strCache>
            </c:strRef>
          </c:cat>
          <c:val>
            <c:numRef>
              <c:f>Sheet4!$AF$5:$AF$20</c:f>
              <c:numCache>
                <c:formatCode>General</c:formatCode>
                <c:ptCount val="16"/>
                <c:pt idx="0">
                  <c:v>34</c:v>
                </c:pt>
                <c:pt idx="1">
                  <c:v>23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16</c:v>
                </c:pt>
                <c:pt idx="7">
                  <c:v>11</c:v>
                </c:pt>
                <c:pt idx="8">
                  <c:v>11</c:v>
                </c:pt>
                <c:pt idx="9">
                  <c:v>7</c:v>
                </c:pt>
                <c:pt idx="10">
                  <c:v>6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ステータス「生」特許　</a:t>
            </a:r>
            <a:r>
              <a:rPr lang="ja-JP" altLang="en-US" dirty="0" smtClean="0"/>
              <a:t>保持数　上位</a:t>
            </a:r>
            <a:r>
              <a:rPr lang="en-US" altLang="ja-JP" dirty="0" smtClean="0"/>
              <a:t>20</a:t>
            </a:r>
            <a:r>
              <a:rPr lang="ja-JP" altLang="en-US" dirty="0" smtClean="0"/>
              <a:t>社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'マップ３　ステータス生　保持数'!$B$4</c:f>
              <c:strCache>
                <c:ptCount val="1"/>
                <c:pt idx="0">
                  <c:v>総計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'マップ３　ステータス生　保持数'!$A$5:$A$24</c:f>
              <c:strCache>
                <c:ptCount val="20"/>
                <c:pt idx="0">
                  <c:v>オムロン株式会社</c:v>
                </c:pt>
                <c:pt idx="1">
                  <c:v>大日本印刷株式会社</c:v>
                </c:pt>
                <c:pt idx="2">
                  <c:v>株式会社日立製作所</c:v>
                </c:pt>
                <c:pt idx="3">
                  <c:v>富士通株式会社</c:v>
                </c:pt>
                <c:pt idx="4">
                  <c:v>キヤノン株式会社</c:v>
                </c:pt>
                <c:pt idx="5">
                  <c:v>カシオ計算機株式会社</c:v>
                </c:pt>
                <c:pt idx="6">
                  <c:v>富士フイルム株式会社</c:v>
                </c:pt>
                <c:pt idx="7">
                  <c:v>株式会社日立パワーソリューションズ</c:v>
                </c:pt>
                <c:pt idx="8">
                  <c:v>株式会社リコー</c:v>
                </c:pt>
                <c:pt idx="9">
                  <c:v>株式会社デンソーウェーブ</c:v>
                </c:pt>
                <c:pt idx="10">
                  <c:v>カーコンビニ倶楽部株式会社,株式会社ブロードリーフ</c:v>
                </c:pt>
                <c:pt idx="11">
                  <c:v>株式会社東芝</c:v>
                </c:pt>
                <c:pt idx="12">
                  <c:v>ファナック株式会社</c:v>
                </c:pt>
                <c:pt idx="13">
                  <c:v>新日鐵住金株式会社</c:v>
                </c:pt>
                <c:pt idx="14">
                  <c:v>日立造船株式会社</c:v>
                </c:pt>
                <c:pt idx="15">
                  <c:v>富士機械製造株式会社</c:v>
                </c:pt>
                <c:pt idx="16">
                  <c:v>セイコーエプソン株式会社</c:v>
                </c:pt>
                <c:pt idx="17">
                  <c:v>株式会社デンソー</c:v>
                </c:pt>
                <c:pt idx="18">
                  <c:v>村田機械株式会社</c:v>
                </c:pt>
                <c:pt idx="19">
                  <c:v>ヤマハ発動機株式会社</c:v>
                </c:pt>
              </c:strCache>
            </c:strRef>
          </c:cat>
          <c:val>
            <c:numRef>
              <c:f>'マップ３　ステータス生　保持数'!$B$5:$B$24</c:f>
              <c:numCache>
                <c:formatCode>General</c:formatCode>
                <c:ptCount val="20"/>
                <c:pt idx="0">
                  <c:v>10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2672600"/>
        <c:axId val="342672992"/>
      </c:barChart>
      <c:catAx>
        <c:axId val="342672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672992"/>
        <c:crosses val="autoZero"/>
        <c:auto val="1"/>
        <c:lblAlgn val="ctr"/>
        <c:lblOffset val="100"/>
        <c:noMultiLvlLbl val="0"/>
      </c:catAx>
      <c:valAx>
        <c:axId val="3426729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67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テクノロジードメイン２　棒グラフ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日立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16</c:v>
                </c:pt>
                <c:pt idx="3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5</c:v>
                </c:pt>
                <c:pt idx="9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シャープ株式会社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7</c:v>
                </c:pt>
                <c:pt idx="8">
                  <c:v>1</c:v>
                </c:pt>
                <c:pt idx="9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オムロン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東芝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富士通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富士フイルム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0">
                  <c:v>3</c:v>
                </c:pt>
                <c:pt idx="2">
                  <c:v>7</c:v>
                </c:pt>
                <c:pt idx="3">
                  <c:v>11</c:v>
                </c:pt>
                <c:pt idx="5">
                  <c:v>3</c:v>
                </c:pt>
                <c:pt idx="7">
                  <c:v>4</c:v>
                </c:pt>
                <c:pt idx="8">
                  <c:v>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キヤノン株式会社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Sheet1!$B$8:$K$8</c:f>
              <c:numCache>
                <c:formatCode>General</c:formatCode>
                <c:ptCount val="10"/>
                <c:pt idx="0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6">
                  <c:v>1</c:v>
                </c:pt>
                <c:pt idx="7">
                  <c:v>12</c:v>
                </c:pt>
                <c:pt idx="8">
                  <c:v>7</c:v>
                </c:pt>
                <c:pt idx="9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三菱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Sheet1!$B$9:$K$9</c:f>
              <c:numCache>
                <c:formatCode>General</c:formatCode>
                <c:ptCount val="10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5">
                  <c:v>1</c:v>
                </c:pt>
                <c:pt idx="6">
                  <c:v>8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松下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Sheet1!$B$10:$K$10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2</c:v>
                </c:pt>
                <c:pt idx="9">
                  <c:v>9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大日本印刷株式会社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Sheet1!$B$1:$K$1</c:f>
              <c:strCache>
                <c:ptCount val="10"/>
                <c:pt idx="0">
                  <c:v>RFID、ICタグ</c:v>
                </c:pt>
                <c:pt idx="1">
                  <c:v>コード読取</c:v>
                </c:pt>
                <c:pt idx="2">
                  <c:v>シミュレーション</c:v>
                </c:pt>
                <c:pt idx="3">
                  <c:v>ネットワーク</c:v>
                </c:pt>
                <c:pt idx="4">
                  <c:v>ユーザー認証</c:v>
                </c:pt>
                <c:pt idx="5">
                  <c:v>監視カメラ</c:v>
                </c:pt>
                <c:pt idx="6">
                  <c:v>形状認識</c:v>
                </c:pt>
                <c:pt idx="7">
                  <c:v>行程管理</c:v>
                </c:pt>
                <c:pt idx="8">
                  <c:v>高画質</c:v>
                </c:pt>
                <c:pt idx="9">
                  <c:v>品質管理</c:v>
                </c:pt>
              </c:strCache>
            </c:strRef>
          </c:cat>
          <c:val>
            <c:numRef>
              <c:f>Sheet1!$B$11:$K$11</c:f>
              <c:numCache>
                <c:formatCode>General</c:formatCode>
                <c:ptCount val="10"/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674168"/>
        <c:axId val="342673776"/>
      </c:barChart>
      <c:catAx>
        <c:axId val="34267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673776"/>
        <c:crosses val="autoZero"/>
        <c:auto val="1"/>
        <c:lblAlgn val="ctr"/>
        <c:lblOffset val="100"/>
        <c:noMultiLvlLbl val="0"/>
      </c:catAx>
      <c:valAx>
        <c:axId val="34267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267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テクノロジードメイン３　企業別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RFID、ICタグ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コード読取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シミュレーション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16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ネットワーク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  <c:pt idx="5">
                  <c:v>11</c:v>
                </c:pt>
                <c:pt idx="6">
                  <c:v>4</c:v>
                </c:pt>
                <c:pt idx="9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ユーザー認証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3">
                  <c:v>3</c:v>
                </c:pt>
                <c:pt idx="4">
                  <c:v>3</c:v>
                </c:pt>
                <c:pt idx="6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監視カメラ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6</c:v>
                </c:pt>
                <c:pt idx="1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7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形状認識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11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6">
                  <c:v>1</c:v>
                </c:pt>
                <c:pt idx="7">
                  <c:v>8</c:v>
                </c:pt>
                <c:pt idx="8">
                  <c:v>7</c:v>
                </c:pt>
                <c:pt idx="9">
                  <c:v>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行程管理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13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12</c:v>
                </c:pt>
                <c:pt idx="8">
                  <c:v>1</c:v>
                </c:pt>
                <c:pt idx="9">
                  <c:v>7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高画質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6">
                  <c:v>7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品質管理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日立</c:v>
                </c:pt>
                <c:pt idx="1">
                  <c:v>シャープ株式会社</c:v>
                </c:pt>
                <c:pt idx="2">
                  <c:v>オムロン</c:v>
                </c:pt>
                <c:pt idx="3">
                  <c:v>東芝</c:v>
                </c:pt>
                <c:pt idx="4">
                  <c:v>富士通</c:v>
                </c:pt>
                <c:pt idx="5">
                  <c:v>富士フイルム</c:v>
                </c:pt>
                <c:pt idx="6">
                  <c:v>キヤノン株式会社</c:v>
                </c:pt>
                <c:pt idx="7">
                  <c:v>三菱</c:v>
                </c:pt>
                <c:pt idx="8">
                  <c:v>松下</c:v>
                </c:pt>
                <c:pt idx="9">
                  <c:v>大日本印刷株式会社</c:v>
                </c:pt>
              </c:strCache>
            </c:strRef>
          </c:cat>
          <c:val>
            <c:numRef>
              <c:f>Sheet1!$K$2:$K$11</c:f>
              <c:numCache>
                <c:formatCode>General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9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950584"/>
        <c:axId val="346950976"/>
      </c:barChart>
      <c:catAx>
        <c:axId val="34695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950976"/>
        <c:crosses val="autoZero"/>
        <c:auto val="1"/>
        <c:lblAlgn val="ctr"/>
        <c:lblOffset val="100"/>
        <c:noMultiLvlLbl val="0"/>
      </c:catAx>
      <c:valAx>
        <c:axId val="34695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95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オムロン社　出願推移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オムロン社分析!$A$5</c:f>
              <c:strCache>
                <c:ptCount val="1"/>
                <c:pt idx="0">
                  <c:v>総計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オムロン社分析!$B$1:$AE$1</c:f>
              <c:strCache>
                <c:ptCount val="30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</c:strCache>
            </c:strRef>
          </c:cat>
          <c:val>
            <c:numRef>
              <c:f>オムロン社分析!$B$5:$AE$5</c:f>
              <c:numCache>
                <c:formatCode>General</c:formatCode>
                <c:ptCount val="30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5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4">
                  <c:v>2</c:v>
                </c:pt>
                <c:pt idx="16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5">
                  <c:v>1</c:v>
                </c:pt>
                <c:pt idx="27">
                  <c:v>2</c:v>
                </c:pt>
                <c:pt idx="2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951760"/>
        <c:axId val="346952152"/>
      </c:lineChart>
      <c:catAx>
        <c:axId val="3469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952152"/>
        <c:crosses val="autoZero"/>
        <c:auto val="1"/>
        <c:lblAlgn val="ctr"/>
        <c:lblOffset val="100"/>
        <c:noMultiLvlLbl val="0"/>
      </c:catAx>
      <c:valAx>
        <c:axId val="346952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95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日立</a:t>
            </a:r>
            <a:r>
              <a:rPr lang="en-US" altLang="ja-JP"/>
              <a:t>G</a:t>
            </a:r>
            <a:r>
              <a:rPr lang="ja-JP" altLang="en-US"/>
              <a:t>　出願推移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日立推移!$A$14</c:f>
              <c:strCache>
                <c:ptCount val="1"/>
                <c:pt idx="0">
                  <c:v>総計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日立推移!$B$1:$AB$1</c:f>
              <c:strCache>
                <c:ptCount val="2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</c:strCache>
            </c:strRef>
          </c:cat>
          <c:val>
            <c:numRef>
              <c:f>日立推移!$B$14:$AB$14</c:f>
              <c:numCache>
                <c:formatCode>General</c:formatCode>
                <c:ptCount val="27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3</c:v>
                </c:pt>
                <c:pt idx="22">
                  <c:v>1</c:v>
                </c:pt>
                <c:pt idx="23">
                  <c:v>2</c:v>
                </c:pt>
                <c:pt idx="2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952936"/>
        <c:axId val="346953328"/>
      </c:lineChart>
      <c:catAx>
        <c:axId val="34695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953328"/>
        <c:crosses val="autoZero"/>
        <c:auto val="1"/>
        <c:lblAlgn val="ctr"/>
        <c:lblOffset val="100"/>
        <c:noMultiLvlLbl val="0"/>
      </c:catAx>
      <c:valAx>
        <c:axId val="3469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695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49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55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06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2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6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15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6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66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3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63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82AD-3AEA-4005-8B73-402322828301}" type="datetimeFigureOut">
              <a:rPr kumimoji="1" lang="ja-JP" altLang="en-US" smtClean="0"/>
              <a:t>2016/5/11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8A2-A932-484C-B010-297EDB3581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27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パテントマップ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FA</a:t>
            </a:r>
            <a:r>
              <a:rPr lang="ja-JP" altLang="en-US" dirty="0" smtClean="0"/>
              <a:t>（ファクトリーオートメーションにおける撮影→画像処理技術）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659" y="311286"/>
            <a:ext cx="385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マップ例サンプル　</a:t>
            </a:r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531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82807"/>
              </p:ext>
            </p:extLst>
          </p:nvPr>
        </p:nvGraphicFramePr>
        <p:xfrm>
          <a:off x="2431914" y="1643969"/>
          <a:ext cx="6121536" cy="324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032"/>
                <a:gridCol w="854168"/>
                <a:gridCol w="854168"/>
                <a:gridCol w="854168"/>
              </a:tblGrid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総計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～</a:t>
                      </a:r>
                      <a:r>
                        <a:rPr lang="en-US" altLang="ja-JP" sz="1100" u="none" strike="noStrike">
                          <a:effectLst/>
                        </a:rPr>
                        <a:t>2012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u="none" strike="noStrike">
                          <a:effectLst/>
                        </a:rPr>
                        <a:t>2013</a:t>
                      </a:r>
                      <a:r>
                        <a:rPr lang="ja-JP" altLang="en-US" sz="1100" u="none" strike="noStrike">
                          <a:effectLst/>
                        </a:rPr>
                        <a:t>以降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三菱日立パワーシステムズ株式会社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三菱電機インフォメーションシステムズ株式会社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古河機械金属株式会社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関電プラント株式会社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株式会社メニコンネクト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株式会社ディスコ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株式会社ＫＭＣ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フリュー株式会社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3243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パナソニックＩＰマネジメント株式会社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708187" y="894944"/>
            <a:ext cx="416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ニューエントリー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9127" y="278296"/>
            <a:ext cx="394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マップ６　ニューエントリー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16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64610"/>
              </p:ext>
            </p:extLst>
          </p:nvPr>
        </p:nvGraphicFramePr>
        <p:xfrm>
          <a:off x="855223" y="1216933"/>
          <a:ext cx="10555322" cy="4512648"/>
        </p:xfrm>
        <a:graphic>
          <a:graphicData uri="http://schemas.openxmlformats.org/drawingml/2006/table">
            <a:tbl>
              <a:tblPr/>
              <a:tblGrid>
                <a:gridCol w="1592089"/>
                <a:gridCol w="911626"/>
                <a:gridCol w="771626"/>
                <a:gridCol w="1093951"/>
                <a:gridCol w="976741"/>
                <a:gridCol w="989765"/>
                <a:gridCol w="703254"/>
                <a:gridCol w="703254"/>
                <a:gridCol w="703254"/>
                <a:gridCol w="703254"/>
                <a:gridCol w="703254"/>
                <a:gridCol w="703254"/>
              </a:tblGrid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RFID、IC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コード読取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シミュレーション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ネットワーク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ユーザー認証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監視カメラ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形状認識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行程管理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高画質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品質管理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総計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シャープ株式会社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オムロン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富士通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富士フイルム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キヤノン株式会社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松下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大日本印刷株式会社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コニカミノルタ株式会社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株式会社デジキューブ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オリンパス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凸版印刷株式会社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デンソー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ソニー株式会社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鯨田　雅信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株式会社三洋物産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株式会社リコー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カシオ計算機株式会社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513635" y="564204"/>
            <a:ext cx="223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項目別件数一覧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0588" y="198783"/>
            <a:ext cx="380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マップ７　テクノロジードメイン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664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924190"/>
              </p:ext>
            </p:extLst>
          </p:nvPr>
        </p:nvGraphicFramePr>
        <p:xfrm>
          <a:off x="219075" y="785812"/>
          <a:ext cx="1175385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65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470290"/>
              </p:ext>
            </p:extLst>
          </p:nvPr>
        </p:nvGraphicFramePr>
        <p:xfrm>
          <a:off x="532737" y="699715"/>
          <a:ext cx="11346512" cy="528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60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914003"/>
              </p:ext>
            </p:extLst>
          </p:nvPr>
        </p:nvGraphicFramePr>
        <p:xfrm>
          <a:off x="747422" y="1110925"/>
          <a:ext cx="10952425" cy="152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893814"/>
              </p:ext>
            </p:extLst>
          </p:nvPr>
        </p:nvGraphicFramePr>
        <p:xfrm>
          <a:off x="747422" y="2862469"/>
          <a:ext cx="10829677" cy="337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17596" y="287347"/>
            <a:ext cx="54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　出願人別　年推移グラフ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24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" y="3697357"/>
            <a:ext cx="4579696" cy="24251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11" y="1059799"/>
            <a:ext cx="2870421" cy="289656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52006" y="413468"/>
            <a:ext cx="659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調査内容：</a:t>
            </a:r>
            <a:r>
              <a:rPr kumimoji="1" lang="en-US" altLang="ja-JP" dirty="0" smtClean="0"/>
              <a:t>FA</a:t>
            </a:r>
            <a:r>
              <a:rPr lang="ja-JP" altLang="en-US" dirty="0" smtClean="0"/>
              <a:t>でカメラを利用している技術</a:t>
            </a:r>
            <a:r>
              <a:rPr kumimoji="1" lang="ja-JP" altLang="en-US" dirty="0" smtClean="0"/>
              <a:t>で下記項目に該当する特許出願の動向をまとめる。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06" y="1137037"/>
            <a:ext cx="2162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形状認識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行程管理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品質管理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シュミレーション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ユーザー認証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監視カメラ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コード読取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高画質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ja-JP" altLang="en-US" dirty="0"/>
          </a:p>
          <a:p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9649" y="1137037"/>
            <a:ext cx="2130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その他　併用技術</a:t>
            </a:r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 smtClean="0"/>
              <a:t>RFID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IC</a:t>
            </a:r>
            <a:r>
              <a:rPr lang="ja-JP" altLang="en-US" dirty="0" smtClean="0"/>
              <a:t>タグ</a:t>
            </a:r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ネットワーク</a:t>
            </a:r>
          </a:p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91584" y="2337366"/>
            <a:ext cx="38802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主要企業</a:t>
            </a:r>
            <a:endParaRPr kumimoji="1" lang="en-US" altLang="ja-JP" sz="1100" dirty="0" smtClean="0"/>
          </a:p>
          <a:p>
            <a:r>
              <a:rPr lang="ja-JP" altLang="en-US" sz="1100" dirty="0" smtClean="0"/>
              <a:t>日立、オムロン、東芝、富士フイルム、三菱、キャノン、オリンパス、ファナック</a:t>
            </a:r>
            <a:endParaRPr kumimoji="1" lang="ja-JP" altLang="en-US" sz="1100" dirty="0"/>
          </a:p>
        </p:txBody>
      </p:sp>
      <p:sp>
        <p:nvSpPr>
          <p:cNvPr id="8" name="円/楕円 7"/>
          <p:cNvSpPr/>
          <p:nvPr/>
        </p:nvSpPr>
        <p:spPr>
          <a:xfrm>
            <a:off x="2679590" y="5168348"/>
            <a:ext cx="580059" cy="469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9947082" y="3053301"/>
            <a:ext cx="580059" cy="469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4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692611"/>
              </p:ext>
            </p:extLst>
          </p:nvPr>
        </p:nvGraphicFramePr>
        <p:xfrm>
          <a:off x="713873" y="952499"/>
          <a:ext cx="10892589" cy="557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11286" y="252919"/>
            <a:ext cx="318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マップ１　全体年推移グラフ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19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732344"/>
              </p:ext>
            </p:extLst>
          </p:nvPr>
        </p:nvGraphicFramePr>
        <p:xfrm>
          <a:off x="1065475" y="270344"/>
          <a:ext cx="10519575" cy="633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93030" y="85678"/>
            <a:ext cx="535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マップ２　上位出願人　最近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　出願件数　棒グラフ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17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最近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年で出願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件以上の企業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73557" y="1690688"/>
            <a:ext cx="5982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三菱電機インフォメーションシステムズ株式会社</a:t>
            </a:r>
          </a:p>
          <a:p>
            <a:r>
              <a:rPr lang="ja-JP" altLang="en-US" sz="1400" dirty="0"/>
              <a:t>エアバス　オペレーションズ　ゲーエムベーハー</a:t>
            </a:r>
          </a:p>
          <a:p>
            <a:r>
              <a:rPr lang="ja-JP" altLang="en-US" sz="1400" dirty="0"/>
              <a:t>国立大学法人　奈良先端科学技術大学院大学</a:t>
            </a:r>
            <a:r>
              <a:rPr lang="en-US" altLang="ja-JP" sz="1400" dirty="0"/>
              <a:t>,</a:t>
            </a:r>
            <a:r>
              <a:rPr lang="ja-JP" altLang="en-US" sz="1400" dirty="0"/>
              <a:t>株式会社ダイヘン</a:t>
            </a:r>
          </a:p>
          <a:p>
            <a:r>
              <a:rPr lang="ja-JP" altLang="en-US" sz="1400" dirty="0"/>
              <a:t>株式会社ＫＭＣ</a:t>
            </a:r>
          </a:p>
          <a:p>
            <a:r>
              <a:rPr lang="ja-JP" altLang="en-US" sz="1400" dirty="0"/>
              <a:t>オリエントブレイン株式会社</a:t>
            </a:r>
          </a:p>
          <a:p>
            <a:r>
              <a:rPr lang="ja-JP" altLang="en-US" sz="1400" dirty="0"/>
              <a:t>ファーベル　インダストリエ　エス．ピー．エー．</a:t>
            </a:r>
          </a:p>
          <a:p>
            <a:r>
              <a:rPr lang="ja-JP" altLang="en-US" sz="1400" dirty="0"/>
              <a:t>関電プラント株式会社</a:t>
            </a:r>
          </a:p>
          <a:p>
            <a:r>
              <a:rPr lang="ja-JP" altLang="en-US" sz="1400" dirty="0"/>
              <a:t>株式会社ディスコ</a:t>
            </a:r>
          </a:p>
          <a:p>
            <a:r>
              <a:rPr lang="ja-JP" altLang="en-US" sz="1400" dirty="0"/>
              <a:t>国立大学法人宇都宮大学</a:t>
            </a:r>
            <a:r>
              <a:rPr lang="en-US" altLang="ja-JP" sz="1400" dirty="0"/>
              <a:t>,</a:t>
            </a:r>
            <a:r>
              <a:rPr lang="ja-JP" altLang="en-US" sz="1400" dirty="0"/>
              <a:t>木村　正樹</a:t>
            </a:r>
          </a:p>
          <a:p>
            <a:r>
              <a:rPr lang="ja-JP" altLang="en-US" sz="1400" dirty="0"/>
              <a:t>三菱日立パワーシステムズ株式会社</a:t>
            </a:r>
          </a:p>
          <a:p>
            <a:r>
              <a:rPr lang="ja-JP" altLang="en-US" sz="1400" dirty="0"/>
              <a:t>ダイハツ工業株式会社</a:t>
            </a:r>
          </a:p>
          <a:p>
            <a:r>
              <a:rPr lang="ja-JP" altLang="en-US" sz="1400" dirty="0"/>
              <a:t>株式会社構造計画研究所</a:t>
            </a:r>
          </a:p>
          <a:p>
            <a:r>
              <a:rPr lang="ja-JP" altLang="en-US" sz="1400" dirty="0"/>
              <a:t>ジーエム・グローバル・テクノロジー・オペレーションズ・エルエルシー</a:t>
            </a:r>
          </a:p>
          <a:p>
            <a:r>
              <a:rPr lang="ja-JP" altLang="en-US" sz="1400" dirty="0"/>
              <a:t>株式会社小林製作所</a:t>
            </a:r>
          </a:p>
          <a:p>
            <a:r>
              <a:rPr lang="ja-JP" altLang="en-US" sz="1400" dirty="0"/>
              <a:t>オリンパスイメージング株式会社</a:t>
            </a:r>
          </a:p>
          <a:p>
            <a:r>
              <a:rPr lang="ja-JP" altLang="en-US" sz="1400" dirty="0"/>
              <a:t>ジーディーエム　エス．ピー．エー．</a:t>
            </a:r>
          </a:p>
          <a:p>
            <a:r>
              <a:rPr lang="ja-JP" altLang="en-US" sz="1400" dirty="0"/>
              <a:t>ジェンスケイプ　インタンジブル　ホールディング，インコーポレイテッド</a:t>
            </a:r>
          </a:p>
          <a:p>
            <a:r>
              <a:rPr lang="ja-JP" altLang="en-US" sz="1400" dirty="0"/>
              <a:t>パナソニックＩＰマネジメント株式会社</a:t>
            </a:r>
          </a:p>
          <a:p>
            <a:r>
              <a:rPr lang="ja-JP" altLang="en-US" sz="1400" dirty="0"/>
              <a:t>フリュー株式会社</a:t>
            </a:r>
          </a:p>
          <a:p>
            <a:r>
              <a:rPr lang="ja-JP" altLang="en-US" sz="1400" dirty="0"/>
              <a:t>株式会社メニコンネクト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6111" y="1690688"/>
            <a:ext cx="43774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コニカミノルタ株式会社</a:t>
            </a:r>
          </a:p>
          <a:p>
            <a:r>
              <a:rPr lang="ja-JP" altLang="en-US" sz="1400" dirty="0"/>
              <a:t>ソニー株式会社</a:t>
            </a:r>
          </a:p>
          <a:p>
            <a:r>
              <a:rPr lang="ja-JP" altLang="en-US" sz="1400" dirty="0"/>
              <a:t>三菱電機株式会社</a:t>
            </a:r>
          </a:p>
          <a:p>
            <a:r>
              <a:rPr lang="ja-JP" altLang="en-US" sz="1400" dirty="0"/>
              <a:t>株式会社デンソー</a:t>
            </a:r>
          </a:p>
          <a:p>
            <a:r>
              <a:rPr lang="ja-JP" altLang="en-US" sz="1400" dirty="0"/>
              <a:t>日本電気株式会社</a:t>
            </a:r>
          </a:p>
          <a:p>
            <a:r>
              <a:rPr lang="ja-JP" altLang="en-US" sz="1400" dirty="0"/>
              <a:t>日立造船株式会社</a:t>
            </a:r>
          </a:p>
          <a:p>
            <a:r>
              <a:rPr lang="ja-JP" altLang="en-US" sz="1400" dirty="0"/>
              <a:t>株式会社リコー</a:t>
            </a:r>
          </a:p>
          <a:p>
            <a:r>
              <a:rPr lang="ja-JP" altLang="en-US" sz="1400" dirty="0"/>
              <a:t>セイコーエプソン株式会社</a:t>
            </a:r>
          </a:p>
          <a:p>
            <a:r>
              <a:rPr lang="ja-JP" altLang="en-US" sz="1400" dirty="0"/>
              <a:t>三菱重工業株式会社</a:t>
            </a:r>
          </a:p>
          <a:p>
            <a:r>
              <a:rPr lang="ja-JP" altLang="en-US" sz="1400" dirty="0"/>
              <a:t>旭硝子株式会社</a:t>
            </a:r>
          </a:p>
          <a:p>
            <a:r>
              <a:rPr lang="ja-JP" altLang="en-US" sz="1400" dirty="0"/>
              <a:t>スリーエム　イノベイティブ　プロパティズ　カンパニー</a:t>
            </a:r>
          </a:p>
          <a:p>
            <a:r>
              <a:rPr lang="ja-JP" altLang="en-US" sz="1400" dirty="0"/>
              <a:t>中国電力株式会社</a:t>
            </a:r>
          </a:p>
          <a:p>
            <a:r>
              <a:rPr lang="ja-JP" altLang="en-US" sz="1400" dirty="0"/>
              <a:t>株式会社　日立産業制御ソリューションズ</a:t>
            </a:r>
          </a:p>
          <a:p>
            <a:r>
              <a:rPr lang="ja-JP" altLang="en-US" sz="1400" dirty="0"/>
              <a:t>パナソニック株式会社</a:t>
            </a:r>
          </a:p>
          <a:p>
            <a:r>
              <a:rPr lang="ja-JP" altLang="en-US" sz="1400" dirty="0"/>
              <a:t>株式会社キーエンス</a:t>
            </a:r>
          </a:p>
          <a:p>
            <a:r>
              <a:rPr lang="ja-JP" altLang="en-US" sz="1400" dirty="0"/>
              <a:t>新日鐵住金株式会社</a:t>
            </a:r>
          </a:p>
          <a:p>
            <a:r>
              <a:rPr lang="ja-JP" altLang="en-US" sz="1400" dirty="0"/>
              <a:t>ヤマハ発動機株式会社</a:t>
            </a:r>
          </a:p>
          <a:p>
            <a:r>
              <a:rPr lang="ja-JP" altLang="en-US" sz="1400" dirty="0"/>
              <a:t>トッパン・フォームズ株式会社</a:t>
            </a:r>
          </a:p>
          <a:p>
            <a:r>
              <a:rPr lang="ja-JP" altLang="en-US" sz="1400" dirty="0"/>
              <a:t>株式会社デンソーウェーブ</a:t>
            </a:r>
          </a:p>
          <a:p>
            <a:r>
              <a:rPr lang="ja-JP" altLang="en-US" sz="1400" dirty="0"/>
              <a:t>古河機械金属株式会社</a:t>
            </a:r>
          </a:p>
          <a:p>
            <a:r>
              <a:rPr lang="ja-JP" altLang="en-US" sz="1400" dirty="0"/>
              <a:t>ブラザー工業株式会社</a:t>
            </a:r>
          </a:p>
        </p:txBody>
      </p:sp>
    </p:spTree>
    <p:extLst>
      <p:ext uri="{BB962C8B-B14F-4D97-AF65-F5344CB8AC3E}">
        <p14:creationId xmlns:p14="http://schemas.microsoft.com/office/powerpoint/2010/main" val="94188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6451" y="184826"/>
            <a:ext cx="9691991" cy="661482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最近</a:t>
            </a:r>
            <a:r>
              <a:rPr kumimoji="1" lang="en-US" altLang="ja-JP" sz="3200" dirty="0" smtClean="0"/>
              <a:t>5</a:t>
            </a:r>
            <a:r>
              <a:rPr kumimoji="1" lang="ja-JP" altLang="en-US" sz="3200" dirty="0" smtClean="0"/>
              <a:t>年で出願がない企業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3660" y="671691"/>
            <a:ext cx="27821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キヤノン株式会社</a:t>
            </a:r>
          </a:p>
          <a:p>
            <a:r>
              <a:rPr lang="ja-JP" altLang="en-US" sz="1100" dirty="0"/>
              <a:t>富士通株式会社</a:t>
            </a:r>
          </a:p>
          <a:p>
            <a:r>
              <a:rPr lang="ja-JP" altLang="en-US" sz="1100" dirty="0"/>
              <a:t>株式会社東芝</a:t>
            </a:r>
          </a:p>
          <a:p>
            <a:r>
              <a:rPr lang="ja-JP" altLang="en-US" sz="1100" dirty="0"/>
              <a:t>シャープ株式会社</a:t>
            </a:r>
          </a:p>
          <a:p>
            <a:r>
              <a:rPr lang="ja-JP" altLang="en-US" sz="1100" dirty="0"/>
              <a:t>富士フイルム株式会社</a:t>
            </a:r>
          </a:p>
          <a:p>
            <a:r>
              <a:rPr lang="ja-JP" altLang="en-US" sz="1100" dirty="0"/>
              <a:t>オリンパス株式会社</a:t>
            </a:r>
          </a:p>
          <a:p>
            <a:r>
              <a:rPr lang="ja-JP" altLang="en-US" sz="1100" dirty="0"/>
              <a:t>松下電器産業株式会社</a:t>
            </a:r>
          </a:p>
          <a:p>
            <a:r>
              <a:rPr lang="ja-JP" altLang="en-US" sz="1100" dirty="0"/>
              <a:t>松下電工株式会社</a:t>
            </a:r>
          </a:p>
          <a:p>
            <a:r>
              <a:rPr lang="ja-JP" altLang="en-US" sz="1100" dirty="0"/>
              <a:t>株式会社デジキューブ</a:t>
            </a:r>
          </a:p>
          <a:p>
            <a:r>
              <a:rPr lang="ja-JP" altLang="en-US" sz="1100" dirty="0"/>
              <a:t>凸版印刷株式会社</a:t>
            </a:r>
          </a:p>
          <a:p>
            <a:r>
              <a:rPr lang="ja-JP" altLang="en-US" sz="1100" dirty="0"/>
              <a:t>東芝テック株式会社</a:t>
            </a:r>
          </a:p>
          <a:p>
            <a:r>
              <a:rPr lang="ja-JP" altLang="en-US" sz="1100" dirty="0"/>
              <a:t>カシオ計算機株式会社</a:t>
            </a:r>
          </a:p>
          <a:p>
            <a:r>
              <a:rPr lang="ja-JP" altLang="en-US" sz="1100" dirty="0"/>
              <a:t>富士フイルムホールディングス株式会社</a:t>
            </a:r>
          </a:p>
          <a:p>
            <a:r>
              <a:rPr lang="ja-JP" altLang="en-US" sz="1100" dirty="0"/>
              <a:t>株式会社富士通ゼネラル</a:t>
            </a:r>
          </a:p>
          <a:p>
            <a:r>
              <a:rPr lang="ja-JP" altLang="en-US" sz="1100" dirty="0"/>
              <a:t>トヨタ自動車株式会社</a:t>
            </a:r>
          </a:p>
          <a:p>
            <a:r>
              <a:rPr lang="ja-JP" altLang="en-US" sz="1100" dirty="0"/>
              <a:t>新日本製鐵株式会社</a:t>
            </a:r>
          </a:p>
          <a:p>
            <a:r>
              <a:rPr lang="ja-JP" altLang="en-US" sz="1100" dirty="0"/>
              <a:t>株式会社イシダ</a:t>
            </a:r>
          </a:p>
          <a:p>
            <a:r>
              <a:rPr lang="ja-JP" altLang="en-US" sz="1100" dirty="0"/>
              <a:t>横河電機株式会社</a:t>
            </a:r>
          </a:p>
          <a:p>
            <a:r>
              <a:rPr lang="ja-JP" altLang="en-US" sz="1100" dirty="0"/>
              <a:t>鯨田　雅信</a:t>
            </a:r>
          </a:p>
          <a:p>
            <a:r>
              <a:rPr lang="ja-JP" altLang="en-US" sz="1100" dirty="0"/>
              <a:t>株式会社三洋物産</a:t>
            </a:r>
          </a:p>
          <a:p>
            <a:r>
              <a:rPr lang="ja-JP" altLang="en-US" sz="1100" dirty="0"/>
              <a:t>ファナック株式会社</a:t>
            </a:r>
          </a:p>
          <a:p>
            <a:r>
              <a:rPr lang="ja-JP" altLang="en-US" sz="1100" dirty="0"/>
              <a:t>株式会社ＳＣＲＥＥＮホールディングス</a:t>
            </a:r>
          </a:p>
          <a:p>
            <a:r>
              <a:rPr lang="ja-JP" altLang="en-US" sz="1100" dirty="0"/>
              <a:t>日立プラント建設株式会社</a:t>
            </a:r>
          </a:p>
          <a:p>
            <a:r>
              <a:rPr lang="ja-JP" altLang="en-US" sz="1100" dirty="0"/>
              <a:t>三洋電機株式会社</a:t>
            </a:r>
          </a:p>
          <a:p>
            <a:r>
              <a:rPr lang="ja-JP" altLang="en-US" sz="1100" dirty="0"/>
              <a:t>東京エレクトロン株式会社</a:t>
            </a:r>
          </a:p>
          <a:p>
            <a:r>
              <a:rPr lang="ja-JP" altLang="en-US" sz="1100" dirty="0"/>
              <a:t>ＮＥＣソリューションイノベータ株式会社</a:t>
            </a:r>
          </a:p>
          <a:p>
            <a:r>
              <a:rPr lang="ja-JP" altLang="en-US" sz="1100" dirty="0"/>
              <a:t>日本ドライケミカル株式会社</a:t>
            </a:r>
          </a:p>
          <a:p>
            <a:r>
              <a:rPr lang="ja-JP" altLang="en-US" sz="1100" dirty="0"/>
              <a:t>日本電信電話株式会社</a:t>
            </a:r>
          </a:p>
          <a:p>
            <a:r>
              <a:rPr lang="ja-JP" altLang="en-US" sz="1100" dirty="0"/>
              <a:t>清水建設株式会社</a:t>
            </a:r>
          </a:p>
          <a:p>
            <a:r>
              <a:rPr lang="ja-JP" altLang="en-US" sz="1100" dirty="0"/>
              <a:t>倉敷紡績株式会社</a:t>
            </a:r>
          </a:p>
          <a:p>
            <a:r>
              <a:rPr lang="ja-JP" altLang="en-US" sz="1100" dirty="0"/>
              <a:t>カーコンビニ倶楽部株式会社</a:t>
            </a:r>
            <a:r>
              <a:rPr lang="en-US" altLang="ja-JP" sz="1100" dirty="0"/>
              <a:t>,</a:t>
            </a:r>
            <a:r>
              <a:rPr lang="ja-JP" altLang="en-US" sz="1100" dirty="0"/>
              <a:t>株式会社ブロードリーフ</a:t>
            </a:r>
          </a:p>
          <a:p>
            <a:r>
              <a:rPr lang="ja-JP" altLang="en-US" sz="1100" dirty="0"/>
              <a:t>株式会社豊電子工業</a:t>
            </a:r>
          </a:p>
          <a:p>
            <a:r>
              <a:rPr lang="ja-JP" altLang="en-US" sz="1100" dirty="0"/>
              <a:t>富士電機株式会社</a:t>
            </a:r>
          </a:p>
          <a:p>
            <a:r>
              <a:rPr lang="ja-JP" altLang="en-US" sz="1100" dirty="0"/>
              <a:t>トヨタ紡織株式会社</a:t>
            </a:r>
          </a:p>
          <a:p>
            <a:r>
              <a:rPr lang="ja-JP" altLang="en-US" sz="1100" dirty="0"/>
              <a:t>小池酸素工業株式会社</a:t>
            </a:r>
            <a:endParaRPr kumimoji="1" lang="ja-JP" altLang="en-US" sz="1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53319" y="749030"/>
            <a:ext cx="35505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フロニウス・インテルナツィオナール・ゲゼルシャフト・ミット・ベシュレンクテル・ハフツング</a:t>
            </a:r>
          </a:p>
          <a:p>
            <a:r>
              <a:rPr lang="ja-JP" altLang="en-US" sz="1050" dirty="0"/>
              <a:t>ティーエム・ティーアンドディー株式会社</a:t>
            </a:r>
          </a:p>
          <a:p>
            <a:r>
              <a:rPr lang="ja-JP" altLang="en-US" sz="1050" dirty="0"/>
              <a:t>プロミス株式会社</a:t>
            </a:r>
          </a:p>
          <a:p>
            <a:r>
              <a:rPr lang="ja-JP" altLang="en-US" sz="1050" dirty="0"/>
              <a:t>ミノルタ株式会社</a:t>
            </a:r>
          </a:p>
          <a:p>
            <a:r>
              <a:rPr lang="ja-JP" altLang="en-US" sz="1050" dirty="0"/>
              <a:t>ミリケン・アンド・カンパニー</a:t>
            </a:r>
          </a:p>
          <a:p>
            <a:r>
              <a:rPr lang="ja-JP" altLang="en-US" sz="1050" dirty="0"/>
              <a:t>新日本製鐵株式会社</a:t>
            </a:r>
            <a:r>
              <a:rPr lang="en-US" altLang="ja-JP" sz="1050" dirty="0"/>
              <a:t>,</a:t>
            </a:r>
            <a:r>
              <a:rPr lang="ja-JP" altLang="en-US" sz="1050" dirty="0"/>
              <a:t>横河電機株式会社</a:t>
            </a:r>
          </a:p>
          <a:p>
            <a:r>
              <a:rPr lang="ja-JP" altLang="en-US" sz="1050" dirty="0"/>
              <a:t>モノテック株式会社</a:t>
            </a:r>
          </a:p>
          <a:p>
            <a:r>
              <a:rPr lang="ja-JP" altLang="en-US" sz="1050" dirty="0"/>
              <a:t>トヨタ自動車株式会社</a:t>
            </a:r>
            <a:r>
              <a:rPr lang="en-US" altLang="ja-JP" sz="1050" dirty="0"/>
              <a:t>,</a:t>
            </a:r>
            <a:r>
              <a:rPr lang="ja-JP" altLang="en-US" sz="1050" dirty="0"/>
              <a:t>伊藤忠テクノソリューションズ株式会社</a:t>
            </a:r>
          </a:p>
          <a:p>
            <a:r>
              <a:rPr lang="ja-JP" altLang="en-US" sz="1050" dirty="0"/>
              <a:t>ヤマザキマザック株式会社</a:t>
            </a:r>
          </a:p>
          <a:p>
            <a:r>
              <a:rPr lang="ja-JP" altLang="en-US" sz="1050" dirty="0"/>
              <a:t>アイティプス株式会社</a:t>
            </a:r>
          </a:p>
          <a:p>
            <a:r>
              <a:rPr lang="ja-JP" altLang="en-US" sz="1050" dirty="0"/>
              <a:t>アグフア－ゲヴエルト，ナームローゼ・フエンノートシヤツプ</a:t>
            </a:r>
          </a:p>
          <a:p>
            <a:r>
              <a:rPr lang="ja-JP" altLang="en-US" sz="1050" dirty="0"/>
              <a:t>株式会社野村総合研究所</a:t>
            </a:r>
          </a:p>
          <a:p>
            <a:r>
              <a:rPr lang="ja-JP" altLang="en-US" sz="1050" dirty="0"/>
              <a:t>ユーディーエム株式会社</a:t>
            </a:r>
          </a:p>
          <a:p>
            <a:r>
              <a:rPr lang="ja-JP" altLang="en-US" sz="1050" dirty="0"/>
              <a:t>国立大学法人広島大学</a:t>
            </a:r>
          </a:p>
          <a:p>
            <a:r>
              <a:rPr lang="ja-JP" altLang="en-US" sz="1050" dirty="0"/>
              <a:t>ラピスセミコンダクタ株式会社</a:t>
            </a:r>
          </a:p>
          <a:p>
            <a:r>
              <a:rPr lang="ja-JP" altLang="en-US" sz="1050" dirty="0"/>
              <a:t>リズム時計工業株式会社</a:t>
            </a:r>
          </a:p>
          <a:p>
            <a:r>
              <a:rPr lang="ja-JP" altLang="en-US" sz="1050" dirty="0"/>
              <a:t>新キャタピラー三菱株式会社</a:t>
            </a:r>
          </a:p>
          <a:p>
            <a:r>
              <a:rPr lang="ja-JP" altLang="en-US" sz="1050" dirty="0"/>
              <a:t>ワン，ケネス，クックキー</a:t>
            </a:r>
          </a:p>
          <a:p>
            <a:r>
              <a:rPr lang="ja-JP" altLang="en-US" sz="1050" dirty="0"/>
              <a:t>積水化学工業株式会社</a:t>
            </a:r>
          </a:p>
          <a:p>
            <a:r>
              <a:rPr lang="ja-JP" altLang="en-US" sz="1050" dirty="0"/>
              <a:t>アマノ株式会社</a:t>
            </a:r>
          </a:p>
          <a:p>
            <a:r>
              <a:rPr lang="ja-JP" altLang="en-US" sz="1050" dirty="0"/>
              <a:t>鷹觜　信明</a:t>
            </a:r>
          </a:p>
          <a:p>
            <a:r>
              <a:rPr lang="ja-JP" altLang="en-US" sz="1050" dirty="0"/>
              <a:t>キユーピー株式会社</a:t>
            </a:r>
          </a:p>
          <a:p>
            <a:r>
              <a:rPr lang="ja-JP" altLang="en-US" sz="1050" dirty="0"/>
              <a:t>東芝プラントシステム株式会社</a:t>
            </a:r>
          </a:p>
          <a:p>
            <a:r>
              <a:rPr lang="ja-JP" altLang="en-US" sz="1050" dirty="0"/>
              <a:t>横浜ゴム株式会社</a:t>
            </a:r>
          </a:p>
          <a:p>
            <a:r>
              <a:rPr lang="ja-JP" altLang="en-US" sz="1050" dirty="0"/>
              <a:t>パナソニック　デバイスＳＵＮＸ株式会社</a:t>
            </a:r>
          </a:p>
          <a:p>
            <a:r>
              <a:rPr lang="ja-JP" altLang="en-US" sz="1050" dirty="0"/>
              <a:t>グローリー株式会社</a:t>
            </a:r>
          </a:p>
          <a:p>
            <a:r>
              <a:rPr lang="ja-JP" altLang="en-US" sz="1050" dirty="0"/>
              <a:t>浜松ホトニクス株式会社</a:t>
            </a:r>
          </a:p>
          <a:p>
            <a:r>
              <a:rPr lang="ja-JP" altLang="en-US" sz="1050" dirty="0"/>
              <a:t>会津土建株式会社</a:t>
            </a:r>
          </a:p>
          <a:p>
            <a:r>
              <a:rPr lang="ja-JP" altLang="en-US" sz="1050" dirty="0"/>
              <a:t>富士電機システムズ株式会社</a:t>
            </a:r>
          </a:p>
          <a:p>
            <a:r>
              <a:rPr lang="ja-JP" altLang="en-US" sz="1050" dirty="0"/>
              <a:t>学校法人福岡工業大学</a:t>
            </a:r>
          </a:p>
          <a:p>
            <a:r>
              <a:rPr lang="ja-JP" altLang="en-US" sz="1050" dirty="0"/>
              <a:t>経済産業大臣</a:t>
            </a:r>
          </a:p>
          <a:p>
            <a:r>
              <a:rPr lang="ja-JP" altLang="en-US" sz="1050" dirty="0"/>
              <a:t>イビデン株式会社</a:t>
            </a:r>
          </a:p>
          <a:p>
            <a:r>
              <a:rPr lang="ja-JP" altLang="en-US" sz="1050" dirty="0"/>
              <a:t>株式会社ＩＨＩ</a:t>
            </a:r>
            <a:r>
              <a:rPr lang="en-US" altLang="ja-JP" sz="1050" dirty="0"/>
              <a:t>,</a:t>
            </a:r>
            <a:r>
              <a:rPr lang="ja-JP" altLang="en-US" sz="1050" dirty="0"/>
              <a:t>石川島システムテクノロジー株式会社</a:t>
            </a:r>
          </a:p>
          <a:p>
            <a:r>
              <a:rPr lang="ja-JP" altLang="en-US" sz="1050" dirty="0"/>
              <a:t>三菱重工印刷紙工機械株式</a:t>
            </a:r>
            <a:r>
              <a:rPr lang="ja-JP" altLang="en-US" sz="1050" dirty="0" smtClean="0"/>
              <a:t>会社</a:t>
            </a:r>
            <a:endParaRPr lang="ja-JP" altLang="en-US" sz="105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58000" y="735917"/>
            <a:ext cx="305448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 smtClean="0"/>
              <a:t>株式会社ＪＶＩＳ</a:t>
            </a:r>
          </a:p>
          <a:p>
            <a:r>
              <a:rPr lang="ja-JP" altLang="en-US" sz="700" dirty="0" smtClean="0"/>
              <a:t>三菱電機株式会社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三菱電機エンジニアリング株式会社</a:t>
            </a:r>
          </a:p>
          <a:p>
            <a:r>
              <a:rPr lang="ja-JP" altLang="en-US" sz="700" dirty="0" smtClean="0"/>
              <a:t>山田マシンツール株式会社</a:t>
            </a:r>
          </a:p>
          <a:p>
            <a:r>
              <a:rPr lang="ja-JP" altLang="en-US" sz="700" dirty="0" smtClean="0"/>
              <a:t>株式会社ＮＥＯＭＡＸ</a:t>
            </a:r>
          </a:p>
          <a:p>
            <a:r>
              <a:rPr lang="ja-JP" altLang="en-US" sz="700" dirty="0" smtClean="0"/>
              <a:t>エヌシーアール　インターナショナル　インコーポレイテッド</a:t>
            </a:r>
          </a:p>
          <a:p>
            <a:r>
              <a:rPr lang="ja-JP" altLang="en-US" sz="700" dirty="0" smtClean="0"/>
              <a:t>株式会社ＮＴＴファシリティーズ</a:t>
            </a:r>
          </a:p>
          <a:p>
            <a:r>
              <a:rPr lang="ja-JP" altLang="en-US" sz="700" dirty="0" smtClean="0"/>
              <a:t>新日鉄ソリューションズ株式会社</a:t>
            </a:r>
          </a:p>
          <a:p>
            <a:r>
              <a:rPr lang="ja-JP" altLang="en-US" sz="700" dirty="0" smtClean="0"/>
              <a:t>株式会社ＰＦＵ</a:t>
            </a:r>
          </a:p>
          <a:p>
            <a:r>
              <a:rPr lang="ja-JP" altLang="en-US" sz="700" dirty="0" smtClean="0"/>
              <a:t>神鋼電機株式会社</a:t>
            </a:r>
          </a:p>
          <a:p>
            <a:r>
              <a:rPr lang="ja-JP" altLang="en-US" sz="700" dirty="0" smtClean="0"/>
              <a:t>コグネクス　コーポレイション</a:t>
            </a:r>
          </a:p>
          <a:p>
            <a:r>
              <a:rPr lang="ja-JP" altLang="en-US" sz="700" dirty="0" smtClean="0"/>
              <a:t>川崎製鉄株式会社</a:t>
            </a:r>
          </a:p>
          <a:p>
            <a:r>
              <a:rPr lang="ja-JP" altLang="en-US" sz="700" dirty="0" smtClean="0"/>
              <a:t>株式会社アール・アンド・デー・アソシエイツ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株式会社新興機材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明光産業株式会社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株式会社ゲン・テック</a:t>
            </a:r>
          </a:p>
          <a:p>
            <a:r>
              <a:rPr lang="ja-JP" altLang="en-US" sz="700" dirty="0" smtClean="0"/>
              <a:t>株式会社アイ・コム</a:t>
            </a:r>
          </a:p>
          <a:p>
            <a:r>
              <a:rPr lang="ja-JP" altLang="en-US" sz="700" dirty="0" smtClean="0"/>
              <a:t>筑井　茂男</a:t>
            </a:r>
          </a:p>
          <a:p>
            <a:r>
              <a:rPr lang="ja-JP" altLang="en-US" sz="700" dirty="0" smtClean="0"/>
              <a:t>株式会社アドバネット</a:t>
            </a:r>
          </a:p>
          <a:p>
            <a:r>
              <a:rPr lang="ja-JP" altLang="en-US" sz="700" dirty="0" smtClean="0"/>
              <a:t>東芝ソリューション株式会社</a:t>
            </a:r>
          </a:p>
          <a:p>
            <a:r>
              <a:rPr lang="ja-JP" altLang="en-US" sz="700" dirty="0" smtClean="0"/>
              <a:t>株式会社アマダホールディングス</a:t>
            </a:r>
          </a:p>
          <a:p>
            <a:r>
              <a:rPr lang="ja-JP" altLang="en-US" sz="700" dirty="0" smtClean="0"/>
              <a:t>東洋ゴム工業株式会社</a:t>
            </a:r>
          </a:p>
          <a:p>
            <a:r>
              <a:rPr lang="ja-JP" altLang="en-US" sz="700" dirty="0" smtClean="0"/>
              <a:t>株式会社アルティア</a:t>
            </a:r>
          </a:p>
          <a:p>
            <a:r>
              <a:rPr lang="ja-JP" altLang="en-US" sz="700" dirty="0" smtClean="0"/>
              <a:t>日鉄住金テクノロジー株式会社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新日鐵住金株式会社</a:t>
            </a:r>
          </a:p>
          <a:p>
            <a:r>
              <a:rPr lang="ja-JP" altLang="en-US" sz="700" dirty="0" smtClean="0"/>
              <a:t>株式会社イーエスイー</a:t>
            </a:r>
          </a:p>
          <a:p>
            <a:r>
              <a:rPr lang="ja-JP" altLang="en-US" sz="700" dirty="0" smtClean="0"/>
              <a:t>日本精工株式会社</a:t>
            </a:r>
          </a:p>
          <a:p>
            <a:r>
              <a:rPr lang="ja-JP" altLang="en-US" sz="700" dirty="0" smtClean="0"/>
              <a:t>コニカミノルタエムジー株式会社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大日本印刷株式会社</a:t>
            </a:r>
          </a:p>
          <a:p>
            <a:r>
              <a:rPr lang="ja-JP" altLang="en-US" sz="700" dirty="0" smtClean="0"/>
              <a:t>パナソニック電工株式会社</a:t>
            </a:r>
          </a:p>
          <a:p>
            <a:r>
              <a:rPr lang="ja-JP" altLang="en-US" sz="700" dirty="0" smtClean="0"/>
              <a:t>株式会社イトーキ</a:t>
            </a:r>
          </a:p>
          <a:p>
            <a:r>
              <a:rPr lang="ja-JP" altLang="en-US" sz="700" dirty="0" smtClean="0"/>
              <a:t>株式会社エヌ・イー・エフ</a:t>
            </a:r>
          </a:p>
          <a:p>
            <a:r>
              <a:rPr lang="ja-JP" altLang="en-US" sz="700" dirty="0" smtClean="0"/>
              <a:t>富士通フロンテック株式会社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富士通株式会社</a:t>
            </a:r>
          </a:p>
          <a:p>
            <a:r>
              <a:rPr lang="ja-JP" altLang="en-US" sz="700" dirty="0" smtClean="0"/>
              <a:t>インターナショナル・ビジネス・マシーンズ・コーポレーション</a:t>
            </a:r>
          </a:p>
          <a:p>
            <a:r>
              <a:rPr lang="ja-JP" altLang="en-US" sz="700" dirty="0" smtClean="0"/>
              <a:t>シャープマニファクチャリングシステム株式会社</a:t>
            </a:r>
          </a:p>
          <a:p>
            <a:r>
              <a:rPr lang="ja-JP" altLang="en-US" sz="700" dirty="0" smtClean="0"/>
              <a:t>株式会社シー・ウェイ</a:t>
            </a:r>
          </a:p>
          <a:p>
            <a:r>
              <a:rPr lang="ja-JP" altLang="en-US" sz="700" dirty="0" smtClean="0"/>
              <a:t>株式会社スキャンテクノロジー</a:t>
            </a:r>
          </a:p>
          <a:p>
            <a:r>
              <a:rPr lang="ja-JP" altLang="en-US" sz="700" dirty="0" smtClean="0"/>
              <a:t>ウペポ・アンド・マジ株式会社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関西電力株式会社</a:t>
            </a:r>
          </a:p>
          <a:p>
            <a:r>
              <a:rPr lang="ja-JP" altLang="en-US" sz="700" dirty="0" smtClean="0"/>
              <a:t>株式会社ダイヘン</a:t>
            </a:r>
          </a:p>
          <a:p>
            <a:r>
              <a:rPr lang="ja-JP" altLang="en-US" sz="700" dirty="0" smtClean="0"/>
              <a:t>国際航業株式会社</a:t>
            </a:r>
          </a:p>
          <a:p>
            <a:r>
              <a:rPr lang="ja-JP" altLang="en-US" sz="700" dirty="0" smtClean="0"/>
              <a:t>サーブ</a:t>
            </a:r>
            <a:r>
              <a:rPr lang="en-US" altLang="ja-JP" sz="700" dirty="0" smtClean="0"/>
              <a:t>‐</a:t>
            </a:r>
            <a:r>
              <a:rPr lang="ja-JP" altLang="en-US" sz="700" dirty="0" smtClean="0"/>
              <a:t>スカニア　コンビテック　アクチェボラグ</a:t>
            </a:r>
          </a:p>
          <a:p>
            <a:r>
              <a:rPr lang="ja-JP" altLang="en-US" sz="700" dirty="0" smtClean="0"/>
              <a:t>国立大学法人広島大学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株式会社ワイテック</a:t>
            </a:r>
          </a:p>
          <a:p>
            <a:r>
              <a:rPr lang="ja-JP" altLang="en-US" sz="700" dirty="0" smtClean="0"/>
              <a:t>サジッタ　エンジニアリング　ソリューションズ　エルティーディー．</a:t>
            </a:r>
          </a:p>
          <a:p>
            <a:r>
              <a:rPr lang="ja-JP" altLang="en-US" sz="700" dirty="0" smtClean="0"/>
              <a:t>シュテファン　グライス</a:t>
            </a:r>
          </a:p>
          <a:p>
            <a:r>
              <a:rPr lang="ja-JP" altLang="en-US" sz="700" dirty="0" smtClean="0"/>
              <a:t>サトーホールディングス株式会社</a:t>
            </a:r>
          </a:p>
          <a:p>
            <a:r>
              <a:rPr lang="ja-JP" altLang="en-US" sz="700" dirty="0" smtClean="0"/>
              <a:t>スズキ株式会社</a:t>
            </a:r>
          </a:p>
          <a:p>
            <a:r>
              <a:rPr lang="ja-JP" altLang="en-US" sz="700" dirty="0" smtClean="0"/>
              <a:t>防衛装備庁長官</a:t>
            </a:r>
          </a:p>
          <a:p>
            <a:r>
              <a:rPr lang="ja-JP" altLang="en-US" sz="700" dirty="0" smtClean="0"/>
              <a:t>名古屋電機工業株式会社</a:t>
            </a:r>
          </a:p>
          <a:p>
            <a:r>
              <a:rPr lang="ja-JP" altLang="en-US" sz="700" dirty="0" smtClean="0"/>
              <a:t>山井　順明</a:t>
            </a:r>
          </a:p>
          <a:p>
            <a:r>
              <a:rPr lang="ja-JP" altLang="en-US" sz="700" dirty="0" smtClean="0"/>
              <a:t>有限会社ハラックスコーポレーション</a:t>
            </a:r>
          </a:p>
          <a:p>
            <a:r>
              <a:rPr lang="ja-JP" altLang="en-US" sz="700" dirty="0" smtClean="0"/>
              <a:t>住友大阪セメント株式会社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ユーシーテクノロジ株式会社</a:t>
            </a:r>
          </a:p>
          <a:p>
            <a:r>
              <a:rPr lang="ja-JP" altLang="en-US" sz="700" dirty="0" smtClean="0"/>
              <a:t>有限会社ミサトシステム</a:t>
            </a:r>
          </a:p>
          <a:p>
            <a:r>
              <a:rPr lang="ja-JP" altLang="en-US" sz="700" dirty="0" smtClean="0"/>
              <a:t>セイコーインスツル株式会社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セイコーエプソン株式会社</a:t>
            </a:r>
          </a:p>
          <a:p>
            <a:r>
              <a:rPr lang="ja-JP" altLang="en-US" sz="700" dirty="0" smtClean="0"/>
              <a:t>ＪＦＥシステムズ株式会社</a:t>
            </a:r>
          </a:p>
          <a:p>
            <a:r>
              <a:rPr lang="ja-JP" altLang="en-US" sz="700" dirty="0" smtClean="0"/>
              <a:t>上前　知洋</a:t>
            </a:r>
          </a:p>
          <a:p>
            <a:r>
              <a:rPr lang="ja-JP" altLang="en-US" sz="700" dirty="0" smtClean="0"/>
              <a:t>株式会社ユーエフジェイ銀行</a:t>
            </a:r>
          </a:p>
          <a:p>
            <a:r>
              <a:rPr lang="ja-JP" altLang="en-US" sz="700" dirty="0" smtClean="0"/>
              <a:t>新キヤタピラ－三菱株式会社</a:t>
            </a:r>
          </a:p>
          <a:p>
            <a:r>
              <a:rPr lang="ja-JP" altLang="en-US" sz="700" dirty="0" smtClean="0"/>
              <a:t>ジー・イー・コンシューマー・クレジット株式会社</a:t>
            </a:r>
            <a:r>
              <a:rPr lang="en-US" altLang="ja-JP" sz="700" dirty="0" smtClean="0"/>
              <a:t>,</a:t>
            </a:r>
            <a:r>
              <a:rPr lang="ja-JP" altLang="en-US" sz="700" dirty="0" smtClean="0"/>
              <a:t>日立オムロンターミナルソリューションズ株式会社</a:t>
            </a:r>
          </a:p>
          <a:p>
            <a:r>
              <a:rPr lang="ja-JP" altLang="en-US" sz="700" dirty="0" smtClean="0"/>
              <a:t>ＪＦＥスチール株式会社</a:t>
            </a:r>
          </a:p>
          <a:p>
            <a:r>
              <a:rPr lang="ja-JP" altLang="en-US" sz="700" dirty="0" smtClean="0"/>
              <a:t>株式会社ルネサステクノロジ</a:t>
            </a:r>
            <a:endParaRPr lang="ja-JP" altLang="en-US" sz="700" dirty="0"/>
          </a:p>
          <a:p>
            <a:endParaRPr kumimoji="1" lang="ja-JP" altLang="en-US" sz="7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77855" y="671691"/>
            <a:ext cx="14591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500" dirty="0"/>
          </a:p>
          <a:p>
            <a:endParaRPr lang="ja-JP" altLang="en-US" sz="500" dirty="0"/>
          </a:p>
          <a:p>
            <a:r>
              <a:rPr lang="ja-JP" altLang="en-US" sz="500" dirty="0"/>
              <a:t>株式会社レクサー・リサーチ</a:t>
            </a:r>
          </a:p>
          <a:p>
            <a:r>
              <a:rPr lang="ja-JP" altLang="en-US" sz="500" dirty="0"/>
              <a:t>チォンホ　コンピュータ　カンパニー　リミテッド</a:t>
            </a:r>
          </a:p>
          <a:p>
            <a:r>
              <a:rPr lang="ja-JP" altLang="en-US" sz="500" dirty="0"/>
              <a:t>株式会社宮本工業所</a:t>
            </a:r>
          </a:p>
          <a:p>
            <a:r>
              <a:rPr lang="ja-JP" altLang="en-US" sz="500" dirty="0"/>
              <a:t>川崎　光洋</a:t>
            </a:r>
          </a:p>
          <a:p>
            <a:r>
              <a:rPr lang="ja-JP" altLang="en-US" sz="500" dirty="0"/>
              <a:t>全て弥栄有限会社</a:t>
            </a:r>
          </a:p>
          <a:p>
            <a:r>
              <a:rPr lang="ja-JP" altLang="en-US" sz="500" dirty="0"/>
              <a:t>ディーブイピー　テクノロジーズ　リミテッド</a:t>
            </a:r>
          </a:p>
          <a:p>
            <a:r>
              <a:rPr lang="ja-JP" altLang="en-US" sz="500" dirty="0"/>
              <a:t>大和コンピューターサービス株式会社</a:t>
            </a:r>
            <a:r>
              <a:rPr lang="en-US" altLang="ja-JP" sz="500" dirty="0"/>
              <a:t>,</a:t>
            </a:r>
            <a:r>
              <a:rPr lang="ja-JP" altLang="en-US" sz="500" dirty="0"/>
              <a:t>有限会社コムネット</a:t>
            </a:r>
          </a:p>
          <a:p>
            <a:r>
              <a:rPr lang="ja-JP" altLang="en-US" sz="500" dirty="0"/>
              <a:t>株式会社情報システム研究所</a:t>
            </a:r>
          </a:p>
          <a:p>
            <a:r>
              <a:rPr lang="ja-JP" altLang="en-US" sz="500" dirty="0"/>
              <a:t>達　邦美</a:t>
            </a:r>
          </a:p>
          <a:p>
            <a:r>
              <a:rPr lang="ja-JP" altLang="en-US" sz="500" dirty="0"/>
              <a:t>株式会社大林組</a:t>
            </a:r>
          </a:p>
          <a:p>
            <a:r>
              <a:rPr lang="ja-JP" altLang="en-US" sz="500" dirty="0"/>
              <a:t>株式会社中国エンジニアリング</a:t>
            </a:r>
          </a:p>
          <a:p>
            <a:r>
              <a:rPr lang="ja-JP" altLang="en-US" sz="500" dirty="0"/>
              <a:t>東芝エンジニアリング株式会社</a:t>
            </a:r>
          </a:p>
          <a:p>
            <a:r>
              <a:rPr lang="ja-JP" altLang="en-US" sz="500" dirty="0"/>
              <a:t>株式会社椿本チエイン</a:t>
            </a:r>
          </a:p>
          <a:p>
            <a:r>
              <a:rPr lang="ja-JP" altLang="en-US" sz="500" dirty="0"/>
              <a:t>トヨタ自動車株式会社</a:t>
            </a:r>
            <a:r>
              <a:rPr lang="en-US" altLang="ja-JP" sz="500" dirty="0"/>
              <a:t>,</a:t>
            </a:r>
            <a:r>
              <a:rPr lang="ja-JP" altLang="en-US" sz="500" dirty="0"/>
              <a:t>株式会社　クリエイティブシステム</a:t>
            </a:r>
          </a:p>
          <a:p>
            <a:r>
              <a:rPr lang="ja-JP" altLang="en-US" sz="500" dirty="0"/>
              <a:t>株式会社東研</a:t>
            </a:r>
          </a:p>
          <a:p>
            <a:r>
              <a:rPr lang="ja-JP" altLang="en-US" sz="500" dirty="0"/>
              <a:t>トヨタ自動車株式会社</a:t>
            </a:r>
            <a:r>
              <a:rPr lang="en-US" altLang="ja-JP" sz="500" dirty="0"/>
              <a:t>,</a:t>
            </a:r>
            <a:r>
              <a:rPr lang="ja-JP" altLang="en-US" sz="500" dirty="0"/>
              <a:t>株式会社フジエ</a:t>
            </a:r>
          </a:p>
          <a:p>
            <a:r>
              <a:rPr lang="ja-JP" altLang="en-US" sz="500" dirty="0"/>
              <a:t>徳倉　英雄</a:t>
            </a:r>
          </a:p>
          <a:p>
            <a:r>
              <a:rPr lang="ja-JP" altLang="en-US" sz="500" dirty="0"/>
              <a:t>株式会社日本マイクロニクス</a:t>
            </a:r>
          </a:p>
          <a:p>
            <a:r>
              <a:rPr lang="ja-JP" altLang="en-US" sz="500" dirty="0"/>
              <a:t>日新電機株式会社</a:t>
            </a:r>
          </a:p>
          <a:p>
            <a:r>
              <a:rPr lang="ja-JP" altLang="en-US" sz="500" dirty="0"/>
              <a:t>株式会社日立ケーイーシステムズ</a:t>
            </a:r>
          </a:p>
          <a:p>
            <a:r>
              <a:rPr lang="ja-JP" altLang="en-US" sz="500" dirty="0"/>
              <a:t>日本アビオニクス株式会社</a:t>
            </a:r>
          </a:p>
          <a:p>
            <a:r>
              <a:rPr lang="ja-JP" altLang="en-US" sz="500" dirty="0"/>
              <a:t>日本信号株式会社</a:t>
            </a:r>
          </a:p>
          <a:p>
            <a:r>
              <a:rPr lang="ja-JP" altLang="en-US" sz="500" dirty="0"/>
              <a:t>株式会社日立国際電気</a:t>
            </a:r>
          </a:p>
          <a:p>
            <a:r>
              <a:rPr lang="ja-JP" altLang="en-US" sz="500" dirty="0"/>
              <a:t>シクパ　ホールディング　エスアー</a:t>
            </a:r>
          </a:p>
          <a:p>
            <a:r>
              <a:rPr lang="ja-JP" altLang="en-US" sz="500" dirty="0"/>
              <a:t>日立オムロンターミナルソリューションズ株式会社</a:t>
            </a:r>
          </a:p>
          <a:p>
            <a:r>
              <a:rPr lang="ja-JP" altLang="en-US" sz="500" dirty="0"/>
              <a:t>株式会社日立製作所</a:t>
            </a:r>
            <a:r>
              <a:rPr lang="en-US" altLang="ja-JP" sz="500" dirty="0"/>
              <a:t>,</a:t>
            </a:r>
            <a:r>
              <a:rPr lang="ja-JP" altLang="en-US" sz="500" dirty="0"/>
              <a:t>株式会社日立ビルシステム</a:t>
            </a:r>
          </a:p>
          <a:p>
            <a:r>
              <a:rPr lang="ja-JP" altLang="en-US" sz="500" dirty="0"/>
              <a:t>バロール　デンマーク　アクティーゼルスカブ</a:t>
            </a:r>
          </a:p>
          <a:p>
            <a:r>
              <a:rPr lang="ja-JP" altLang="en-US" sz="500" dirty="0"/>
              <a:t>株式会社日立製作所</a:t>
            </a:r>
            <a:r>
              <a:rPr lang="en-US" altLang="ja-JP" sz="500" dirty="0"/>
              <a:t>,</a:t>
            </a:r>
            <a:r>
              <a:rPr lang="ja-JP" altLang="en-US" sz="500" dirty="0"/>
              <a:t>日立電子株式会社</a:t>
            </a:r>
          </a:p>
          <a:p>
            <a:r>
              <a:rPr lang="ja-JP" altLang="en-US" sz="500" dirty="0"/>
              <a:t>富士ゼロックス株式会社</a:t>
            </a:r>
          </a:p>
          <a:p>
            <a:r>
              <a:rPr lang="ja-JP" altLang="en-US" sz="500" dirty="0"/>
              <a:t>株式会社発明屋</a:t>
            </a:r>
          </a:p>
          <a:p>
            <a:r>
              <a:rPr lang="ja-JP" altLang="en-US" sz="500" dirty="0"/>
              <a:t>アクシス　アーベー</a:t>
            </a:r>
          </a:p>
          <a:p>
            <a:r>
              <a:rPr lang="ja-JP" altLang="en-US" sz="500" dirty="0"/>
              <a:t>インテレクチュアル　ベンチャーズ　ファンド　８３　エルエルシー</a:t>
            </a:r>
          </a:p>
          <a:p>
            <a:r>
              <a:rPr lang="ja-JP" altLang="en-US" sz="500" dirty="0"/>
              <a:t>富士写真フイルム株式会社</a:t>
            </a:r>
          </a:p>
          <a:p>
            <a:r>
              <a:rPr lang="ja-JP" altLang="en-US" sz="500" dirty="0"/>
              <a:t>株式会社武蔵野フーズ</a:t>
            </a:r>
          </a:p>
          <a:p>
            <a:r>
              <a:rPr lang="ja-JP" altLang="en-US" sz="500" dirty="0"/>
              <a:t>プリマハム株式会社</a:t>
            </a:r>
          </a:p>
          <a:p>
            <a:r>
              <a:rPr lang="ja-JP" altLang="en-US" sz="500" dirty="0"/>
              <a:t>株式会社平和</a:t>
            </a:r>
          </a:p>
          <a:p>
            <a:r>
              <a:rPr lang="ja-JP" altLang="en-US" sz="500" dirty="0"/>
              <a:t>株式会社豊田中央研究所</a:t>
            </a:r>
          </a:p>
          <a:p>
            <a:r>
              <a:rPr lang="ja-JP" altLang="en-US" sz="500" dirty="0"/>
              <a:t>本田技研工業株式会社</a:t>
            </a:r>
          </a:p>
          <a:p>
            <a:r>
              <a:rPr lang="ja-JP" altLang="en-US" sz="500" dirty="0"/>
              <a:t>株式会社トーエネック</a:t>
            </a:r>
            <a:r>
              <a:rPr lang="en-US" altLang="ja-JP" sz="500" dirty="0"/>
              <a:t>,</a:t>
            </a:r>
            <a:r>
              <a:rPr lang="ja-JP" altLang="en-US" sz="500" dirty="0"/>
              <a:t>マスプロ電工株式会社</a:t>
            </a:r>
          </a:p>
          <a:p>
            <a:r>
              <a:rPr lang="ja-JP" altLang="en-US" sz="500" dirty="0"/>
              <a:t>矢崎総業株式会社</a:t>
            </a:r>
          </a:p>
          <a:p>
            <a:r>
              <a:rPr lang="ja-JP" altLang="en-US" sz="500" dirty="0"/>
              <a:t>株式会社ニコン</a:t>
            </a:r>
          </a:p>
          <a:p>
            <a:r>
              <a:rPr lang="ja-JP" altLang="en-US" sz="500" dirty="0"/>
              <a:t>有限会社フィット</a:t>
            </a:r>
          </a:p>
          <a:p>
            <a:r>
              <a:rPr lang="ja-JP" altLang="en-US" sz="500" dirty="0"/>
              <a:t>翼システム株式会社</a:t>
            </a:r>
          </a:p>
          <a:p>
            <a:r>
              <a:rPr lang="ja-JP" altLang="en-US" sz="500" dirty="0"/>
              <a:t>株式会社ヤスオカ</a:t>
            </a:r>
            <a:r>
              <a:rPr lang="en-US" altLang="ja-JP" sz="500" dirty="0"/>
              <a:t>,</a:t>
            </a:r>
            <a:r>
              <a:rPr lang="ja-JP" altLang="en-US" sz="500" dirty="0"/>
              <a:t>株式会社日本エミック</a:t>
            </a:r>
          </a:p>
          <a:p>
            <a:r>
              <a:rPr lang="ja-JP" altLang="en-US" sz="500" dirty="0"/>
              <a:t>株式会社ユーエスシー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222975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263727"/>
              </p:ext>
            </p:extLst>
          </p:nvPr>
        </p:nvGraphicFramePr>
        <p:xfrm>
          <a:off x="-28575" y="400050"/>
          <a:ext cx="1224915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10101" y="174929"/>
            <a:ext cx="279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マップ３　シェア　円グラフ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495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137034"/>
              </p:ext>
            </p:extLst>
          </p:nvPr>
        </p:nvGraphicFramePr>
        <p:xfrm>
          <a:off x="3305175" y="473868"/>
          <a:ext cx="5581650" cy="591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97565" y="127221"/>
            <a:ext cx="360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</a:t>
            </a:r>
            <a:r>
              <a:rPr lang="ja-JP" altLang="en-US" dirty="0" smtClean="0"/>
              <a:t>４　ステータス「生」件数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168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3230"/>
              </p:ext>
            </p:extLst>
          </p:nvPr>
        </p:nvGraphicFramePr>
        <p:xfrm>
          <a:off x="2679589" y="1582305"/>
          <a:ext cx="5626211" cy="3924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218"/>
                <a:gridCol w="873033"/>
                <a:gridCol w="1115542"/>
                <a:gridCol w="1390385"/>
                <a:gridCol w="873033"/>
              </a:tblGrid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総計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u="none" strike="noStrike">
                          <a:effectLst/>
                        </a:rPr>
                        <a:t>2009</a:t>
                      </a:r>
                      <a:r>
                        <a:rPr lang="ja-JP" altLang="en-US" sz="1100" u="none" strike="noStrike">
                          <a:effectLst/>
                        </a:rPr>
                        <a:t>年迄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u="none" strike="noStrike">
                          <a:effectLst/>
                        </a:rPr>
                        <a:t>2010</a:t>
                      </a:r>
                      <a:r>
                        <a:rPr lang="ja-JP" altLang="en-US" sz="1100" u="none" strike="noStrike">
                          <a:effectLst/>
                        </a:rPr>
                        <a:t>年以降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傾向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日立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↑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大日本印刷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↑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デンソー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↑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オムロン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→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三菱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→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東芝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→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村田機械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→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オリンパス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→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ディスコ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→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リコー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→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カシオ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↓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キャノン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↓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ファナック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↓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富士通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↓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富士フイルム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↓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230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横河電気 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↓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013544" y="795130"/>
            <a:ext cx="5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指定出願人の</a:t>
            </a:r>
            <a:r>
              <a:rPr kumimoji="1" lang="en-US" altLang="ja-JP" dirty="0" smtClean="0"/>
              <a:t>FA×</a:t>
            </a:r>
            <a:r>
              <a:rPr kumimoji="1" lang="ja-JP" altLang="en-US" dirty="0" smtClean="0"/>
              <a:t>カメラ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画像処理技術の傾向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150" y="302149"/>
            <a:ext cx="3427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マップ５　増減一覧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636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780</Words>
  <Application>Microsoft Office PowerPoint</Application>
  <PresentationFormat>ワイド画面</PresentationFormat>
  <Paragraphs>626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Ｐゴシック</vt:lpstr>
      <vt:lpstr>宋体</vt:lpstr>
      <vt:lpstr>Arial</vt:lpstr>
      <vt:lpstr>Calibri</vt:lpstr>
      <vt:lpstr>Calibri Light</vt:lpstr>
      <vt:lpstr>Wingdings</vt:lpstr>
      <vt:lpstr>Office テーマ</vt:lpstr>
      <vt:lpstr>パテントマップ</vt:lpstr>
      <vt:lpstr>PowerPoint プレゼンテーション</vt:lpstr>
      <vt:lpstr>PowerPoint プレゼンテーション</vt:lpstr>
      <vt:lpstr>PowerPoint プレゼンテーション</vt:lpstr>
      <vt:lpstr>最近5年で出願1件以上の企業</vt:lpstr>
      <vt:lpstr>最近5年で出願がない企業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パテントマップ</dc:title>
  <dc:creator>Kiyonari Kasai</dc:creator>
  <cp:lastModifiedBy>Kiyonari Kasai</cp:lastModifiedBy>
  <cp:revision>24</cp:revision>
  <dcterms:created xsi:type="dcterms:W3CDTF">2016-04-04T07:09:47Z</dcterms:created>
  <dcterms:modified xsi:type="dcterms:W3CDTF">2016-05-11T01:53:40Z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